
<file path=[Content_Types].xml><?xml version="1.0" encoding="utf-8"?>
<Types xmlns="http://schemas.openxmlformats.org/package/2006/content-types">
  <Default Extension="png" ContentType="image/png"/>
  <Default Extension="wma" ContentType="audio/x-ms-wma"/>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7" r:id="rId4"/>
    <p:sldId id="258" r:id="rId5"/>
    <p:sldId id="259" r:id="rId6"/>
    <p:sldId id="260" r:id="rId7"/>
    <p:sldId id="261" r:id="rId8"/>
    <p:sldId id="264" r:id="rId9"/>
    <p:sldId id="26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50" d="100"/>
          <a:sy n="50" d="100"/>
        </p:scale>
        <p:origin x="-606" y="-49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7CCB196-C78F-42AF-A828-78FD1F28EE1F}" type="datetimeFigureOut">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C96661-3F39-4FF4-91EB-1B3BE9A42235}" type="slidenum">
              <a:rPr lang="en-US" smtClean="0"/>
              <a:t>‹#›</a:t>
            </a:fld>
            <a:endParaRPr lang="en-US"/>
          </a:p>
        </p:txBody>
      </p:sp>
    </p:spTree>
    <p:extLst>
      <p:ext uri="{BB962C8B-B14F-4D97-AF65-F5344CB8AC3E}">
        <p14:creationId xmlns:p14="http://schemas.microsoft.com/office/powerpoint/2010/main" val="1458606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CCB196-C78F-42AF-A828-78FD1F28EE1F}" type="datetimeFigureOut">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C96661-3F39-4FF4-91EB-1B3BE9A42235}" type="slidenum">
              <a:rPr lang="en-US" smtClean="0"/>
              <a:t>‹#›</a:t>
            </a:fld>
            <a:endParaRPr lang="en-US"/>
          </a:p>
        </p:txBody>
      </p:sp>
    </p:spTree>
    <p:extLst>
      <p:ext uri="{BB962C8B-B14F-4D97-AF65-F5344CB8AC3E}">
        <p14:creationId xmlns:p14="http://schemas.microsoft.com/office/powerpoint/2010/main" val="469491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CCB196-C78F-42AF-A828-78FD1F28EE1F}" type="datetimeFigureOut">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C96661-3F39-4FF4-91EB-1B3BE9A42235}" type="slidenum">
              <a:rPr lang="en-US" smtClean="0"/>
              <a:t>‹#›</a:t>
            </a:fld>
            <a:endParaRPr lang="en-US"/>
          </a:p>
        </p:txBody>
      </p:sp>
    </p:spTree>
    <p:extLst>
      <p:ext uri="{BB962C8B-B14F-4D97-AF65-F5344CB8AC3E}">
        <p14:creationId xmlns:p14="http://schemas.microsoft.com/office/powerpoint/2010/main" val="3450272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CCB196-C78F-42AF-A828-78FD1F28EE1F}" type="datetimeFigureOut">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C96661-3F39-4FF4-91EB-1B3BE9A42235}" type="slidenum">
              <a:rPr lang="en-US" smtClean="0"/>
              <a:t>‹#›</a:t>
            </a:fld>
            <a:endParaRPr lang="en-US"/>
          </a:p>
        </p:txBody>
      </p:sp>
    </p:spTree>
    <p:extLst>
      <p:ext uri="{BB962C8B-B14F-4D97-AF65-F5344CB8AC3E}">
        <p14:creationId xmlns:p14="http://schemas.microsoft.com/office/powerpoint/2010/main" val="3097410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CCB196-C78F-42AF-A828-78FD1F28EE1F}" type="datetimeFigureOut">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C96661-3F39-4FF4-91EB-1B3BE9A42235}" type="slidenum">
              <a:rPr lang="en-US" smtClean="0"/>
              <a:t>‹#›</a:t>
            </a:fld>
            <a:endParaRPr lang="en-US"/>
          </a:p>
        </p:txBody>
      </p:sp>
    </p:spTree>
    <p:extLst>
      <p:ext uri="{BB962C8B-B14F-4D97-AF65-F5344CB8AC3E}">
        <p14:creationId xmlns:p14="http://schemas.microsoft.com/office/powerpoint/2010/main" val="2896204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CCB196-C78F-42AF-A828-78FD1F28EE1F}" type="datetimeFigureOut">
              <a:rPr lang="en-US" smtClean="0"/>
              <a:t>3/16/2020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C96661-3F39-4FF4-91EB-1B3BE9A42235}" type="slidenum">
              <a:rPr lang="en-US" smtClean="0"/>
              <a:t>‹#›</a:t>
            </a:fld>
            <a:endParaRPr lang="en-US"/>
          </a:p>
        </p:txBody>
      </p:sp>
    </p:spTree>
    <p:extLst>
      <p:ext uri="{BB962C8B-B14F-4D97-AF65-F5344CB8AC3E}">
        <p14:creationId xmlns:p14="http://schemas.microsoft.com/office/powerpoint/2010/main" val="33544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7CCB196-C78F-42AF-A828-78FD1F28EE1F}" type="datetimeFigureOut">
              <a:rPr lang="en-US" smtClean="0"/>
              <a:t>3/16/2020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C96661-3F39-4FF4-91EB-1B3BE9A42235}" type="slidenum">
              <a:rPr lang="en-US" smtClean="0"/>
              <a:t>‹#›</a:t>
            </a:fld>
            <a:endParaRPr lang="en-US"/>
          </a:p>
        </p:txBody>
      </p:sp>
    </p:spTree>
    <p:extLst>
      <p:ext uri="{BB962C8B-B14F-4D97-AF65-F5344CB8AC3E}">
        <p14:creationId xmlns:p14="http://schemas.microsoft.com/office/powerpoint/2010/main" val="825594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CCB196-C78F-42AF-A828-78FD1F28EE1F}" type="datetimeFigureOut">
              <a:rPr lang="en-US" smtClean="0"/>
              <a:t>3/16/2020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C96661-3F39-4FF4-91EB-1B3BE9A42235}" type="slidenum">
              <a:rPr lang="en-US" smtClean="0"/>
              <a:t>‹#›</a:t>
            </a:fld>
            <a:endParaRPr lang="en-US"/>
          </a:p>
        </p:txBody>
      </p:sp>
    </p:spTree>
    <p:extLst>
      <p:ext uri="{BB962C8B-B14F-4D97-AF65-F5344CB8AC3E}">
        <p14:creationId xmlns:p14="http://schemas.microsoft.com/office/powerpoint/2010/main" val="35208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CCB196-C78F-42AF-A828-78FD1F28EE1F}" type="datetimeFigureOut">
              <a:rPr lang="en-US" smtClean="0"/>
              <a:t>3/16/2020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C96661-3F39-4FF4-91EB-1B3BE9A42235}" type="slidenum">
              <a:rPr lang="en-US" smtClean="0"/>
              <a:t>‹#›</a:t>
            </a:fld>
            <a:endParaRPr lang="en-US"/>
          </a:p>
        </p:txBody>
      </p:sp>
    </p:spTree>
    <p:extLst>
      <p:ext uri="{BB962C8B-B14F-4D97-AF65-F5344CB8AC3E}">
        <p14:creationId xmlns:p14="http://schemas.microsoft.com/office/powerpoint/2010/main" val="2765977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CCB196-C78F-42AF-A828-78FD1F28EE1F}" type="datetimeFigureOut">
              <a:rPr lang="en-US" smtClean="0"/>
              <a:t>3/16/2020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C96661-3F39-4FF4-91EB-1B3BE9A42235}" type="slidenum">
              <a:rPr lang="en-US" smtClean="0"/>
              <a:t>‹#›</a:t>
            </a:fld>
            <a:endParaRPr lang="en-US"/>
          </a:p>
        </p:txBody>
      </p:sp>
    </p:spTree>
    <p:extLst>
      <p:ext uri="{BB962C8B-B14F-4D97-AF65-F5344CB8AC3E}">
        <p14:creationId xmlns:p14="http://schemas.microsoft.com/office/powerpoint/2010/main" val="2461588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CCB196-C78F-42AF-A828-78FD1F28EE1F}" type="datetimeFigureOut">
              <a:rPr lang="en-US" smtClean="0"/>
              <a:t>3/16/2020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C96661-3F39-4FF4-91EB-1B3BE9A42235}" type="slidenum">
              <a:rPr lang="en-US" smtClean="0"/>
              <a:t>‹#›</a:t>
            </a:fld>
            <a:endParaRPr lang="en-US"/>
          </a:p>
        </p:txBody>
      </p:sp>
    </p:spTree>
    <p:extLst>
      <p:ext uri="{BB962C8B-B14F-4D97-AF65-F5344CB8AC3E}">
        <p14:creationId xmlns:p14="http://schemas.microsoft.com/office/powerpoint/2010/main" val="3554097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CCB196-C78F-42AF-A828-78FD1F28EE1F}" type="datetimeFigureOut">
              <a:rPr lang="en-US" smtClean="0"/>
              <a:t>3/16/2020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C96661-3F39-4FF4-91EB-1B3BE9A42235}" type="slidenum">
              <a:rPr lang="en-US" smtClean="0"/>
              <a:t>‹#›</a:t>
            </a:fld>
            <a:endParaRPr lang="en-US"/>
          </a:p>
        </p:txBody>
      </p:sp>
    </p:spTree>
    <p:extLst>
      <p:ext uri="{BB962C8B-B14F-4D97-AF65-F5344CB8AC3E}">
        <p14:creationId xmlns:p14="http://schemas.microsoft.com/office/powerpoint/2010/main" val="41491368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wma"/><Relationship Id="rId1" Type="http://schemas.microsoft.com/office/2007/relationships/media" Target="../media/media1.wma"/><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FF0000"/>
                </a:solidFill>
                <a:latin typeface="Comic Sans MS" panose="030F0702030302020204" pitchFamily="66" charset="0"/>
              </a:rPr>
              <a:t>6B: World Party </a:t>
            </a:r>
            <a:r>
              <a:rPr lang="en-US" dirty="0" smtClean="0">
                <a:latin typeface="Comic Sans MS" panose="030F0702030302020204" pitchFamily="66" charset="0"/>
              </a:rPr>
              <a:t/>
            </a:r>
            <a:br>
              <a:rPr lang="en-US" dirty="0" smtClean="0">
                <a:latin typeface="Comic Sans MS" panose="030F0702030302020204" pitchFamily="66" charset="0"/>
              </a:rPr>
            </a:br>
            <a:endParaRPr lang="en-US" dirty="0">
              <a:latin typeface="Comic Sans MS" panose="030F0702030302020204" pitchFamily="66" charset="0"/>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3897607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0000"/>
                </a:solidFill>
                <a:latin typeface="Comic Sans MS" panose="030F0702030302020204" pitchFamily="66" charset="0"/>
              </a:rPr>
              <a:t>World Party </a:t>
            </a:r>
            <a:endParaRPr lang="en-US" b="1" dirty="0">
              <a:solidFill>
                <a:srgbClr val="FF0000"/>
              </a:solidFill>
              <a:latin typeface="Comic Sans MS" panose="030F0702030302020204" pitchFamily="66" charset="0"/>
            </a:endParaRPr>
          </a:p>
        </p:txBody>
      </p:sp>
      <p:sp>
        <p:nvSpPr>
          <p:cNvPr id="3" name="Content Placeholder 2"/>
          <p:cNvSpPr>
            <a:spLocks noGrp="1"/>
          </p:cNvSpPr>
          <p:nvPr>
            <p:ph idx="1"/>
          </p:nvPr>
        </p:nvSpPr>
        <p:spPr/>
        <p:txBody>
          <a:bodyPr>
            <a:normAutofit/>
          </a:bodyPr>
          <a:lstStyle/>
          <a:p>
            <a:pPr marL="0" indent="0" algn="ctr">
              <a:buNone/>
            </a:pPr>
            <a:r>
              <a:rPr lang="en-US" b="1" u="sng" dirty="0" smtClean="0">
                <a:latin typeface="Comic Sans MS" panose="030F0702030302020204" pitchFamily="66" charset="0"/>
              </a:rPr>
              <a:t>Activate Your Knowledge</a:t>
            </a:r>
          </a:p>
          <a:p>
            <a:pPr marL="0" indent="0" algn="ctr">
              <a:buNone/>
            </a:pPr>
            <a:endParaRPr lang="en-US" b="1" u="sng" dirty="0">
              <a:latin typeface="Comic Sans MS" panose="030F0702030302020204" pitchFamily="66" charset="0"/>
            </a:endParaRPr>
          </a:p>
          <a:p>
            <a:pPr marL="0" indent="0" algn="ctr">
              <a:buNone/>
            </a:pPr>
            <a:endParaRPr lang="en-US" dirty="0" smtClean="0">
              <a:latin typeface="Comic Sans MS" panose="030F0702030302020204" pitchFamily="66" charset="0"/>
            </a:endParaRPr>
          </a:p>
          <a:p>
            <a:pPr marL="0" indent="0" algn="ctr">
              <a:buNone/>
            </a:pPr>
            <a:r>
              <a:rPr lang="en-US" b="1" dirty="0" smtClean="0">
                <a:latin typeface="Comic Sans MS" panose="030F0702030302020204" pitchFamily="66" charset="0"/>
              </a:rPr>
              <a:t>What events do you celebrate in your country? Are there parties? </a:t>
            </a:r>
            <a:endParaRPr lang="en-US" dirty="0" smtClean="0">
              <a:latin typeface="Comic Sans MS" panose="030F0702030302020204" pitchFamily="66" charset="0"/>
            </a:endParaRPr>
          </a:p>
          <a:p>
            <a:pPr algn="ctr"/>
            <a:endParaRPr lang="en-US" dirty="0">
              <a:latin typeface="Comic Sans MS" panose="030F0702030302020204" pitchFamily="66" charset="0"/>
            </a:endParaRPr>
          </a:p>
        </p:txBody>
      </p:sp>
    </p:spTree>
    <p:extLst>
      <p:ext uri="{BB962C8B-B14F-4D97-AF65-F5344CB8AC3E}">
        <p14:creationId xmlns:p14="http://schemas.microsoft.com/office/powerpoint/2010/main" val="2630717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0000"/>
                </a:solidFill>
                <a:latin typeface="Comic Sans MS" panose="030F0702030302020204" pitchFamily="66" charset="0"/>
              </a:rPr>
              <a:t>World Party</a:t>
            </a:r>
            <a:endParaRPr lang="en-US" b="1" dirty="0">
              <a:solidFill>
                <a:srgbClr val="FF0000"/>
              </a:solidFill>
              <a:latin typeface="Comic Sans MS" panose="030F0702030302020204" pitchFamily="66" charset="0"/>
            </a:endParaRPr>
          </a:p>
        </p:txBody>
      </p:sp>
      <p:sp>
        <p:nvSpPr>
          <p:cNvPr id="3" name="Content Placeholder 2"/>
          <p:cNvSpPr>
            <a:spLocks noGrp="1"/>
          </p:cNvSpPr>
          <p:nvPr>
            <p:ph idx="1"/>
          </p:nvPr>
        </p:nvSpPr>
        <p:spPr/>
        <p:txBody>
          <a:bodyPr/>
          <a:lstStyle/>
          <a:p>
            <a:pPr marL="0" indent="0">
              <a:buNone/>
            </a:pPr>
            <a:r>
              <a:rPr lang="en-US" b="1" dirty="0" smtClean="0">
                <a:latin typeface="Comic Sans MS" panose="030F0702030302020204" pitchFamily="66" charset="0"/>
              </a:rPr>
              <a:t>Look </a:t>
            </a:r>
            <a:r>
              <a:rPr lang="en-US" b="1" dirty="0">
                <a:latin typeface="Comic Sans MS" panose="030F0702030302020204" pitchFamily="66" charset="0"/>
              </a:rPr>
              <a:t>at the first paragraph of the article. Why is Mardi Gras called a “World Party”?</a:t>
            </a:r>
            <a:endParaRPr lang="en-US" dirty="0">
              <a:latin typeface="Comic Sans MS" panose="030F0702030302020204" pitchFamily="66" charset="0"/>
            </a:endParaRPr>
          </a:p>
          <a:p>
            <a:pPr marL="0" indent="0" algn="ctr">
              <a:buNone/>
            </a:pPr>
            <a:r>
              <a:rPr lang="en-US" b="1" dirty="0">
                <a:latin typeface="Comic Sans MS" panose="030F0702030302020204" pitchFamily="66" charset="0"/>
              </a:rPr>
              <a:t>World Party</a:t>
            </a:r>
            <a:endParaRPr lang="en-US" dirty="0">
              <a:latin typeface="Comic Sans MS" panose="030F0702030302020204" pitchFamily="66" charset="0"/>
            </a:endParaRPr>
          </a:p>
          <a:p>
            <a:pPr marL="0" indent="0">
              <a:buNone/>
            </a:pPr>
            <a:r>
              <a:rPr lang="en-US" b="1" dirty="0">
                <a:latin typeface="Comic Sans MS" panose="030F0702030302020204" pitchFamily="66" charset="0"/>
              </a:rPr>
              <a:t>People in different countries celebrate Mardi Gras with live music, costumes, fireworks, parades, and lots of good food. These are the most famous celebrations. </a:t>
            </a:r>
            <a:endParaRPr lang="en-US" dirty="0">
              <a:latin typeface="Comic Sans MS" panose="030F0702030302020204" pitchFamily="66" charset="0"/>
            </a:endParaRPr>
          </a:p>
          <a:p>
            <a:endParaRPr lang="en-US" dirty="0"/>
          </a:p>
        </p:txBody>
      </p:sp>
    </p:spTree>
    <p:extLst>
      <p:ext uri="{BB962C8B-B14F-4D97-AF65-F5344CB8AC3E}">
        <p14:creationId xmlns:p14="http://schemas.microsoft.com/office/powerpoint/2010/main" val="41815320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435712"/>
            <a:ext cx="11645900" cy="6947158"/>
          </a:xfrm>
          <a:prstGeom prst="rect">
            <a:avLst/>
          </a:prstGeom>
        </p:spPr>
        <p:txBody>
          <a:bodyPr wrap="square">
            <a:spAutoFit/>
          </a:bodyPr>
          <a:lstStyle/>
          <a:p>
            <a:pPr algn="just">
              <a:lnSpc>
                <a:spcPct val="107000"/>
              </a:lnSpc>
              <a:spcAft>
                <a:spcPts val="800"/>
              </a:spcAft>
            </a:pPr>
            <a:r>
              <a:rPr lang="en-US" b="1" dirty="0" smtClean="0">
                <a:effectLst/>
                <a:latin typeface="Comic Sans MS" panose="030F0702030302020204" pitchFamily="66" charset="0"/>
                <a:ea typeface="Calibri" panose="020F0502020204030204" pitchFamily="34" charset="0"/>
                <a:cs typeface="Times New Roman" panose="02020603050405020304" pitchFamily="18" charset="0"/>
              </a:rPr>
              <a:t>Read the article, then answer the following questions </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endParaRPr lang="en-US" b="1" dirty="0" smtClean="0">
              <a:effectLst/>
              <a:latin typeface="Comic Sans MS" panose="030F0702030302020204" pitchFamily="66" charset="0"/>
              <a:ea typeface="Calibri" panose="020F0502020204030204" pitchFamily="34" charset="0"/>
              <a:cs typeface="Times New Roman" panose="02020603050405020304" pitchFamily="18" charset="0"/>
            </a:endParaRPr>
          </a:p>
          <a:p>
            <a:pPr algn="ctr">
              <a:lnSpc>
                <a:spcPct val="107000"/>
              </a:lnSpc>
              <a:spcAft>
                <a:spcPts val="800"/>
              </a:spcAft>
            </a:pPr>
            <a:r>
              <a:rPr lang="en-US" b="1" dirty="0" smtClean="0">
                <a:solidFill>
                  <a:srgbClr val="FF0000"/>
                </a:solidFill>
                <a:latin typeface="Comic Sans MS" panose="030F0702030302020204" pitchFamily="66" charset="0"/>
                <a:ea typeface="Calibri" panose="020F0502020204030204" pitchFamily="34" charset="0"/>
                <a:cs typeface="Times New Roman" panose="02020603050405020304" pitchFamily="18" charset="0"/>
              </a:rPr>
              <a:t>World Party </a:t>
            </a:r>
            <a:endParaRPr lang="en-US" b="1" dirty="0">
              <a:solidFill>
                <a:srgbClr val="FF0000"/>
              </a:solidFill>
              <a:latin typeface="Comic Sans MS" panose="030F0702030302020204" pitchFamily="66" charset="0"/>
              <a:ea typeface="Calibri" panose="020F0502020204030204" pitchFamily="34" charset="0"/>
              <a:cs typeface="Times New Roman" panose="02020603050405020304" pitchFamily="18" charset="0"/>
            </a:endParaRPr>
          </a:p>
          <a:p>
            <a:pPr algn="just">
              <a:lnSpc>
                <a:spcPct val="107000"/>
              </a:lnSpc>
              <a:spcAft>
                <a:spcPts val="800"/>
              </a:spcAft>
            </a:pPr>
            <a:r>
              <a:rPr lang="en-US" sz="2000" b="1" dirty="0" smtClean="0">
                <a:effectLst/>
                <a:latin typeface="Comic Sans MS" panose="030F0702030302020204" pitchFamily="66" charset="0"/>
                <a:ea typeface="Calibri" panose="020F0502020204030204" pitchFamily="34" charset="0"/>
                <a:cs typeface="Times New Roman" panose="02020603050405020304" pitchFamily="18" charset="0"/>
              </a:rPr>
              <a:t>New Orleans, US</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000" b="1" dirty="0" smtClean="0">
                <a:effectLst/>
                <a:latin typeface="Comic Sans MS" panose="030F0702030302020204" pitchFamily="66" charset="0"/>
                <a:ea typeface="Calibri" panose="020F0502020204030204" pitchFamily="34" charset="0"/>
                <a:cs typeface="Times New Roman" panose="02020603050405020304" pitchFamily="18" charset="0"/>
              </a:rPr>
              <a:t>Small parties for Mardi Gras began in the 1700s, and by the 1800s, they were huge events with masks, costumes, and jazz bands, Visitors can enjoy “King Cake”, with its gold, purple, and green decorations.</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000" b="1" dirty="0" smtClean="0">
                <a:effectLst/>
                <a:latin typeface="Comic Sans MS" panose="030F0702030302020204" pitchFamily="66" charset="0"/>
                <a:ea typeface="Calibri" panose="020F0502020204030204" pitchFamily="34" charset="0"/>
                <a:cs typeface="Times New Roman" panose="02020603050405020304" pitchFamily="18" charset="0"/>
              </a:rPr>
              <a:t>Venice, Italy</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000" b="1" dirty="0" smtClean="0">
                <a:effectLst/>
                <a:latin typeface="Comic Sans MS" panose="030F0702030302020204" pitchFamily="66" charset="0"/>
                <a:ea typeface="Calibri" panose="020F0502020204030204" pitchFamily="34" charset="0"/>
                <a:cs typeface="Times New Roman" panose="02020603050405020304" pitchFamily="18" charset="0"/>
              </a:rPr>
              <a:t>Mardi Gras is called </a:t>
            </a:r>
            <a:r>
              <a:rPr lang="en-US" sz="2000" b="1" dirty="0" err="1" smtClean="0">
                <a:effectLst/>
                <a:latin typeface="Comic Sans MS" panose="030F0702030302020204" pitchFamily="66" charset="0"/>
                <a:ea typeface="Calibri" panose="020F0502020204030204" pitchFamily="34" charset="0"/>
                <a:cs typeface="Times New Roman" panose="02020603050405020304" pitchFamily="18" charset="0"/>
              </a:rPr>
              <a:t>Carnevale</a:t>
            </a:r>
            <a:r>
              <a:rPr lang="en-US" sz="2000" b="1" dirty="0" smtClean="0">
                <a:effectLst/>
                <a:latin typeface="Comic Sans MS" panose="030F0702030302020204" pitchFamily="66" charset="0"/>
                <a:ea typeface="Calibri" panose="020F0502020204030204" pitchFamily="34" charset="0"/>
                <a:cs typeface="Times New Roman" panose="02020603050405020304" pitchFamily="18" charset="0"/>
              </a:rPr>
              <a:t> in this beautiful city. The first celebrations were in the 11</a:t>
            </a:r>
            <a:r>
              <a:rPr lang="en-US" sz="2000" b="1" baseline="30000" dirty="0" smtClean="0">
                <a:effectLst/>
                <a:latin typeface="Comic Sans MS" panose="030F0702030302020204" pitchFamily="66" charset="0"/>
                <a:ea typeface="Calibri" panose="020F0502020204030204" pitchFamily="34" charset="0"/>
                <a:cs typeface="Times New Roman" panose="02020603050405020304" pitchFamily="18" charset="0"/>
              </a:rPr>
              <a:t>th</a:t>
            </a:r>
            <a:r>
              <a:rPr lang="en-US" sz="2000" b="1" dirty="0" smtClean="0">
                <a:effectLst/>
                <a:latin typeface="Comic Sans MS" panose="030F0702030302020204" pitchFamily="66" charset="0"/>
                <a:ea typeface="Calibri" panose="020F0502020204030204" pitchFamily="34" charset="0"/>
                <a:cs typeface="Times New Roman" panose="02020603050405020304" pitchFamily="18" charset="0"/>
              </a:rPr>
              <a:t> century, and you can still enjoy the costumes, candles, and fireworks at night from a gondola in Venice’s canals. </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000" b="1" dirty="0" smtClean="0">
                <a:effectLst/>
                <a:latin typeface="Comic Sans MS" panose="030F0702030302020204" pitchFamily="66" charset="0"/>
                <a:ea typeface="Calibri" panose="020F0502020204030204" pitchFamily="34" charset="0"/>
                <a:cs typeface="Times New Roman" panose="02020603050405020304" pitchFamily="18" charset="0"/>
              </a:rPr>
              <a:t>Rio de Janeiro, Brazil</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000" b="1" dirty="0" smtClean="0">
                <a:effectLst/>
                <a:latin typeface="Comic Sans MS" panose="030F0702030302020204" pitchFamily="66" charset="0"/>
                <a:ea typeface="Calibri" panose="020F0502020204030204" pitchFamily="34" charset="0"/>
                <a:cs typeface="Times New Roman" panose="02020603050405020304" pitchFamily="18" charset="0"/>
              </a:rPr>
              <a:t>The world famous parades started in the mid-1800s with decorated floats and thousands of people dancing to samba. People eat the famous meat and bean stew called </a:t>
            </a:r>
            <a:r>
              <a:rPr lang="en-US" sz="2000" b="1" i="1" dirty="0" err="1" smtClean="0">
                <a:effectLst/>
                <a:latin typeface="Comic Sans MS" panose="030F0702030302020204" pitchFamily="66" charset="0"/>
                <a:ea typeface="Calibri" panose="020F0502020204030204" pitchFamily="34" charset="0"/>
                <a:cs typeface="Times New Roman" panose="02020603050405020304" pitchFamily="18" charset="0"/>
              </a:rPr>
              <a:t>feijoada</a:t>
            </a:r>
            <a:r>
              <a:rPr lang="en-US" sz="2000" b="1" i="1" dirty="0" smtClean="0">
                <a:effectLst/>
                <a:latin typeface="Comic Sans MS" panose="030F0702030302020204" pitchFamily="66" charset="0"/>
                <a:ea typeface="Calibri" panose="020F0502020204030204" pitchFamily="34" charset="0"/>
                <a:cs typeface="Times New Roman" panose="02020603050405020304" pitchFamily="18" charset="0"/>
              </a:rPr>
              <a:t>.</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000" b="1" dirty="0" smtClean="0">
                <a:effectLst/>
                <a:latin typeface="Comic Sans MS" panose="030F0702030302020204" pitchFamily="66" charset="0"/>
                <a:ea typeface="Calibri" panose="020F0502020204030204" pitchFamily="34" charset="0"/>
                <a:cs typeface="Times New Roman" panose="02020603050405020304" pitchFamily="18" charset="0"/>
              </a:rPr>
              <a:t>Port-of-Spain, Trinidad</a:t>
            </a:r>
            <a:endParaRPr lang="en-US" sz="2000" b="1"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000" b="1" dirty="0" smtClean="0">
                <a:effectLst/>
                <a:latin typeface="Comic Sans MS" panose="030F0702030302020204" pitchFamily="66" charset="0"/>
                <a:ea typeface="Calibri" panose="020F0502020204030204" pitchFamily="34" charset="0"/>
                <a:cs typeface="Times New Roman" panose="02020603050405020304" pitchFamily="18" charset="0"/>
              </a:rPr>
              <a:t>The French landed here in the 18</a:t>
            </a:r>
            <a:r>
              <a:rPr lang="en-US" sz="2000" b="1" baseline="30000" dirty="0" smtClean="0">
                <a:effectLst/>
                <a:latin typeface="Comic Sans MS" panose="030F0702030302020204" pitchFamily="66" charset="0"/>
                <a:ea typeface="Calibri" panose="020F0502020204030204" pitchFamily="34" charset="0"/>
                <a:cs typeface="Times New Roman" panose="02020603050405020304" pitchFamily="18" charset="0"/>
              </a:rPr>
              <a:t>th</a:t>
            </a:r>
            <a:r>
              <a:rPr lang="en-US" sz="2000" b="1" dirty="0" smtClean="0">
                <a:effectLst/>
                <a:latin typeface="Comic Sans MS" panose="030F0702030302020204" pitchFamily="66" charset="0"/>
                <a:ea typeface="Calibri" panose="020F0502020204030204" pitchFamily="34" charset="0"/>
                <a:cs typeface="Times New Roman" panose="02020603050405020304" pitchFamily="18" charset="0"/>
              </a:rPr>
              <a:t> century and brought Mardi Gras with them. From morning to midnight, everyone enjoys the parties and concerts with the famous steel drums. </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37187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68500" y="1826984"/>
            <a:ext cx="8534400" cy="3656450"/>
          </a:xfrm>
          <a:prstGeom prst="rect">
            <a:avLst/>
          </a:prstGeom>
        </p:spPr>
        <p:txBody>
          <a:bodyPr wrap="square">
            <a:spAutoFit/>
          </a:bodyPr>
          <a:lstStyle/>
          <a:p>
            <a:pPr algn="just">
              <a:lnSpc>
                <a:spcPct val="107000"/>
              </a:lnSpc>
              <a:spcAft>
                <a:spcPts val="800"/>
              </a:spcAft>
            </a:pPr>
            <a:r>
              <a:rPr lang="en-US" sz="2000" b="1" dirty="0" smtClean="0">
                <a:effectLst/>
                <a:latin typeface="Comic Sans MS" panose="030F0702030302020204" pitchFamily="66" charset="0"/>
                <a:ea typeface="Calibri" panose="020F0502020204030204" pitchFamily="34" charset="0"/>
                <a:cs typeface="Times New Roman" panose="02020603050405020304" pitchFamily="18" charset="0"/>
              </a:rPr>
              <a:t>Read the article, then match the sentences (1- 6) to the place described.</a:t>
            </a:r>
            <a:endParaRPr lang="en-US" sz="2000" b="1"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000" b="1" dirty="0" smtClean="0">
                <a:effectLst/>
                <a:latin typeface="Comic Sans MS" panose="030F0702030302020204" pitchFamily="66" charset="0"/>
                <a:ea typeface="Calibri" panose="020F0502020204030204" pitchFamily="34" charset="0"/>
                <a:cs typeface="Times New Roman" panose="02020603050405020304" pitchFamily="18" charset="0"/>
              </a:rPr>
              <a:t>1. There were no Mardi Gras celebrations here before the mid- 1800s.</a:t>
            </a:r>
            <a:endParaRPr lang="en-US" sz="2000" b="1"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000" b="1" dirty="0" smtClean="0">
                <a:effectLst/>
                <a:latin typeface="Comic Sans MS" panose="030F0702030302020204" pitchFamily="66" charset="0"/>
                <a:ea typeface="Calibri" panose="020F0502020204030204" pitchFamily="34" charset="0"/>
                <a:cs typeface="Times New Roman" panose="02020603050405020304" pitchFamily="18" charset="0"/>
              </a:rPr>
              <a:t>2. It has the oldest celebration.</a:t>
            </a:r>
            <a:endParaRPr lang="en-US" sz="2000" b="1"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000" b="1" dirty="0" smtClean="0">
                <a:effectLst/>
                <a:latin typeface="Comic Sans MS" panose="030F0702030302020204" pitchFamily="66" charset="0"/>
                <a:ea typeface="Calibri" panose="020F0502020204030204" pitchFamily="34" charset="0"/>
                <a:cs typeface="Times New Roman" panose="02020603050405020304" pitchFamily="18" charset="0"/>
              </a:rPr>
              <a:t>3. One type of food is decorated with different colors. </a:t>
            </a:r>
            <a:endParaRPr lang="en-US" sz="2000" b="1"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000" b="1" dirty="0" smtClean="0">
                <a:effectLst/>
                <a:latin typeface="Comic Sans MS" panose="030F0702030302020204" pitchFamily="66" charset="0"/>
                <a:ea typeface="Calibri" panose="020F0502020204030204" pitchFamily="34" charset="0"/>
                <a:cs typeface="Times New Roman" panose="02020603050405020304" pitchFamily="18" charset="0"/>
              </a:rPr>
              <a:t>4. One type of musical instrument is especially important.</a:t>
            </a:r>
            <a:endParaRPr lang="en-US" sz="2000" b="1"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000" b="1" dirty="0" smtClean="0">
                <a:effectLst/>
                <a:latin typeface="Comic Sans MS" panose="030F0702030302020204" pitchFamily="66" charset="0"/>
                <a:ea typeface="Calibri" panose="020F0502020204030204" pitchFamily="34" charset="0"/>
                <a:cs typeface="Times New Roman" panose="02020603050405020304" pitchFamily="18" charset="0"/>
              </a:rPr>
              <a:t>4. One type of music is especially important. </a:t>
            </a:r>
            <a:endParaRPr lang="en-US" sz="2000" b="1"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000" b="1" dirty="0" smtClean="0">
                <a:effectLst/>
                <a:latin typeface="Comic Sans MS" panose="030F0702030302020204" pitchFamily="66" charset="0"/>
                <a:ea typeface="Calibri" panose="020F0502020204030204" pitchFamily="34" charset="0"/>
                <a:cs typeface="Times New Roman" panose="02020603050405020304" pitchFamily="18" charset="0"/>
              </a:rPr>
              <a:t>5. People can travel to the party.</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233142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1861926"/>
            <a:ext cx="11264900" cy="3246081"/>
          </a:xfrm>
          <a:prstGeom prst="rect">
            <a:avLst/>
          </a:prstGeom>
        </p:spPr>
        <p:txBody>
          <a:bodyPr wrap="square">
            <a:spAutoFit/>
          </a:bodyPr>
          <a:lstStyle/>
          <a:p>
            <a:pPr algn="just">
              <a:lnSpc>
                <a:spcPct val="107000"/>
              </a:lnSpc>
              <a:spcAft>
                <a:spcPts val="800"/>
              </a:spcAft>
            </a:pPr>
            <a:r>
              <a:rPr lang="en-US" sz="2000" b="1" dirty="0" smtClean="0">
                <a:effectLst/>
                <a:latin typeface="Comic Sans MS" panose="030F0702030302020204" pitchFamily="66" charset="0"/>
                <a:ea typeface="Calibri" panose="020F0502020204030204" pitchFamily="34" charset="0"/>
                <a:cs typeface="Times New Roman" panose="02020603050405020304" pitchFamily="18" charset="0"/>
              </a:rPr>
              <a:t>Find words in the article for the pictures in your textbook – page 72</a:t>
            </a:r>
            <a:endParaRPr lang="en-US" sz="2000" b="1"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000" b="1" dirty="0" smtClean="0">
                <a:effectLst/>
                <a:latin typeface="Comic Sans MS" panose="030F0702030302020204" pitchFamily="66" charset="0"/>
                <a:ea typeface="Calibri" panose="020F0502020204030204" pitchFamily="34" charset="0"/>
                <a:cs typeface="Times New Roman" panose="02020603050405020304" pitchFamily="18" charset="0"/>
              </a:rPr>
              <a:t>5. Working in groups, describe your favorite festival or celebration. Think about these things. </a:t>
            </a:r>
            <a:endParaRPr lang="en-US" sz="2000" b="1"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07000"/>
              </a:lnSpc>
              <a:spcBef>
                <a:spcPts val="0"/>
              </a:spcBef>
              <a:spcAft>
                <a:spcPts val="0"/>
              </a:spcAft>
              <a:buFont typeface="Symbol" panose="05050102010706020507" pitchFamily="18" charset="2"/>
              <a:buChar char=""/>
            </a:pPr>
            <a:r>
              <a:rPr lang="en-US" sz="2000" b="1" dirty="0" smtClean="0">
                <a:effectLst/>
                <a:latin typeface="Comic Sans MS" panose="030F0702030302020204" pitchFamily="66" charset="0"/>
                <a:ea typeface="Calibri" panose="020F0502020204030204" pitchFamily="34" charset="0"/>
                <a:cs typeface="Times New Roman" panose="02020603050405020304" pitchFamily="18" charset="0"/>
              </a:rPr>
              <a:t>History: When and why did it begin?</a:t>
            </a:r>
            <a:endParaRPr lang="en-US" sz="2000" b="1"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07000"/>
              </a:lnSpc>
              <a:spcBef>
                <a:spcPts val="0"/>
              </a:spcBef>
              <a:spcAft>
                <a:spcPts val="0"/>
              </a:spcAft>
              <a:buFont typeface="Symbol" panose="05050102010706020507" pitchFamily="18" charset="2"/>
              <a:buChar char=""/>
            </a:pPr>
            <a:r>
              <a:rPr lang="en-US" sz="2000" b="1" dirty="0" smtClean="0">
                <a:effectLst/>
                <a:latin typeface="Comic Sans MS" panose="030F0702030302020204" pitchFamily="66" charset="0"/>
                <a:ea typeface="Calibri" panose="020F0502020204030204" pitchFamily="34" charset="0"/>
                <a:cs typeface="Times New Roman" panose="02020603050405020304" pitchFamily="18" charset="0"/>
              </a:rPr>
              <a:t>Traditional Food: Is there any special festival food?</a:t>
            </a:r>
            <a:endParaRPr lang="en-US" sz="2000" b="1"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07000"/>
              </a:lnSpc>
              <a:spcBef>
                <a:spcPts val="0"/>
              </a:spcBef>
              <a:spcAft>
                <a:spcPts val="0"/>
              </a:spcAft>
              <a:buFont typeface="Symbol" panose="05050102010706020507" pitchFamily="18" charset="2"/>
              <a:buChar char=""/>
            </a:pPr>
            <a:r>
              <a:rPr lang="en-US" sz="2000" b="1" dirty="0" smtClean="0">
                <a:effectLst/>
                <a:latin typeface="Comic Sans MS" panose="030F0702030302020204" pitchFamily="66" charset="0"/>
                <a:ea typeface="Calibri" panose="020F0502020204030204" pitchFamily="34" charset="0"/>
                <a:cs typeface="Times New Roman" panose="02020603050405020304" pitchFamily="18" charset="0"/>
              </a:rPr>
              <a:t>Clothes: Do people wear special costumes or masks?</a:t>
            </a:r>
            <a:endParaRPr lang="en-US" sz="2000" b="1"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07000"/>
              </a:lnSpc>
              <a:spcBef>
                <a:spcPts val="0"/>
              </a:spcBef>
              <a:spcAft>
                <a:spcPts val="0"/>
              </a:spcAft>
              <a:buFont typeface="Symbol" panose="05050102010706020507" pitchFamily="18" charset="2"/>
              <a:buChar char=""/>
            </a:pPr>
            <a:r>
              <a:rPr lang="en-US" sz="2000" b="1" dirty="0" smtClean="0">
                <a:effectLst/>
                <a:latin typeface="Comic Sans MS" panose="030F0702030302020204" pitchFamily="66" charset="0"/>
                <a:ea typeface="Calibri" panose="020F0502020204030204" pitchFamily="34" charset="0"/>
                <a:cs typeface="Times New Roman" panose="02020603050405020304" pitchFamily="18" charset="0"/>
              </a:rPr>
              <a:t>Parades: Do people walk around the streets or ride on floats? Do you have fireworks in the evenings?</a:t>
            </a:r>
            <a:endParaRPr lang="en-US" sz="2000" b="1"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07000"/>
              </a:lnSpc>
              <a:spcBef>
                <a:spcPts val="0"/>
              </a:spcBef>
              <a:spcAft>
                <a:spcPts val="800"/>
              </a:spcAft>
              <a:buFont typeface="Symbol" panose="05050102010706020507" pitchFamily="18" charset="2"/>
              <a:buChar char=""/>
            </a:pPr>
            <a:r>
              <a:rPr lang="en-US" sz="2000" b="1" dirty="0" smtClean="0">
                <a:effectLst/>
                <a:latin typeface="Comic Sans MS" panose="030F0702030302020204" pitchFamily="66" charset="0"/>
                <a:ea typeface="Calibri" panose="020F0502020204030204" pitchFamily="34" charset="0"/>
                <a:cs typeface="Times New Roman" panose="02020603050405020304" pitchFamily="18" charset="0"/>
              </a:rPr>
              <a:t>Live Music: Is music important? If so, what kind? </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75228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401366"/>
            <a:ext cx="9963150" cy="6036524"/>
          </a:xfrm>
          <a:prstGeom prst="rect">
            <a:avLst/>
          </a:prstGeom>
        </p:spPr>
        <p:txBody>
          <a:bodyPr wrap="square">
            <a:spAutoFit/>
          </a:bodyPr>
          <a:lstStyle/>
          <a:p>
            <a:pPr algn="just">
              <a:lnSpc>
                <a:spcPct val="107000"/>
              </a:lnSpc>
              <a:spcAft>
                <a:spcPts val="800"/>
              </a:spcAft>
            </a:pPr>
            <a:r>
              <a:rPr lang="en-US" sz="2000" b="1" dirty="0" smtClean="0">
                <a:solidFill>
                  <a:srgbClr val="FF0000"/>
                </a:solidFill>
                <a:effectLst/>
                <a:latin typeface="Comic Sans MS" panose="030F0702030302020204" pitchFamily="66" charset="0"/>
                <a:ea typeface="Calibri" panose="020F0502020204030204" pitchFamily="34" charset="0"/>
                <a:cs typeface="Times New Roman" panose="02020603050405020304" pitchFamily="18" charset="0"/>
              </a:rPr>
              <a:t>Listening</a:t>
            </a:r>
            <a:r>
              <a:rPr lang="en-US" sz="2000" b="1" dirty="0" smtClean="0">
                <a:effectLst/>
                <a:latin typeface="Comic Sans MS" panose="030F0702030302020204" pitchFamily="66" charset="0"/>
                <a:ea typeface="Calibri" panose="020F0502020204030204" pitchFamily="34" charset="0"/>
                <a:cs typeface="Times New Roman" panose="02020603050405020304" pitchFamily="18" charset="0"/>
              </a:rPr>
              <a:t> </a:t>
            </a:r>
            <a:endParaRPr lang="en-US" sz="2000" b="1"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000" b="1" dirty="0" smtClean="0">
                <a:effectLst/>
                <a:latin typeface="Comic Sans MS" panose="030F0702030302020204" pitchFamily="66" charset="0"/>
                <a:ea typeface="Calibri" panose="020F0502020204030204" pitchFamily="34" charset="0"/>
                <a:cs typeface="Times New Roman" panose="02020603050405020304" pitchFamily="18" charset="0"/>
              </a:rPr>
              <a:t>Listen to a news item about Mardi Gras. Where is the presenter?</a:t>
            </a:r>
            <a:endParaRPr lang="en-US" sz="2000" b="1"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000" b="1" dirty="0" smtClean="0">
                <a:effectLst/>
                <a:latin typeface="Comic Sans MS" panose="030F0702030302020204" pitchFamily="66" charset="0"/>
                <a:ea typeface="Calibri" panose="020F0502020204030204" pitchFamily="34" charset="0"/>
                <a:cs typeface="Times New Roman" panose="02020603050405020304" pitchFamily="18" charset="0"/>
              </a:rPr>
              <a:t>Listen again and answer the questions with Yes or No</a:t>
            </a:r>
            <a:endParaRPr lang="en-US" sz="2000" b="1"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000" b="1" dirty="0" smtClean="0">
                <a:effectLst/>
                <a:latin typeface="Comic Sans MS" panose="030F0702030302020204" pitchFamily="66" charset="0"/>
                <a:ea typeface="Calibri" panose="020F0502020204030204" pitchFamily="34" charset="0"/>
                <a:cs typeface="Times New Roman" panose="02020603050405020304" pitchFamily="18" charset="0"/>
              </a:rPr>
              <a:t>1- Are a lot of people going to come?</a:t>
            </a:r>
            <a:endParaRPr lang="en-US" sz="2000" b="1"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000" b="1" dirty="0" smtClean="0">
                <a:effectLst/>
                <a:latin typeface="Comic Sans MS" panose="030F0702030302020204" pitchFamily="66" charset="0"/>
                <a:ea typeface="Calibri" panose="020F0502020204030204" pitchFamily="34" charset="0"/>
                <a:cs typeface="Times New Roman" panose="02020603050405020304" pitchFamily="18" charset="0"/>
              </a:rPr>
              <a:t>2- Is the woman riding on the float alone?</a:t>
            </a:r>
            <a:endParaRPr lang="en-US" sz="2000" b="1"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000" b="1" dirty="0" smtClean="0">
                <a:effectLst/>
                <a:latin typeface="Comic Sans MS" panose="030F0702030302020204" pitchFamily="66" charset="0"/>
                <a:ea typeface="Calibri" panose="020F0502020204030204" pitchFamily="34" charset="0"/>
                <a:cs typeface="Times New Roman" panose="02020603050405020304" pitchFamily="18" charset="0"/>
              </a:rPr>
              <a:t>3- Is she wearing her mask at the start?</a:t>
            </a:r>
            <a:endParaRPr lang="en-US" sz="2000" b="1"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000" b="1" dirty="0" smtClean="0">
                <a:effectLst/>
                <a:latin typeface="Comic Sans MS" panose="030F0702030302020204" pitchFamily="66" charset="0"/>
                <a:ea typeface="Calibri" panose="020F0502020204030204" pitchFamily="34" charset="0"/>
                <a:cs typeface="Times New Roman" panose="02020603050405020304" pitchFamily="18" charset="0"/>
              </a:rPr>
              <a:t>4-Does the reporter think </a:t>
            </a:r>
            <a:r>
              <a:rPr lang="en-US" sz="2000" b="1" dirty="0" err="1" smtClean="0">
                <a:effectLst/>
                <a:latin typeface="Comic Sans MS" panose="030F0702030302020204" pitchFamily="66" charset="0"/>
                <a:ea typeface="Calibri" panose="020F0502020204030204" pitchFamily="34" charset="0"/>
                <a:cs typeface="Times New Roman" panose="02020603050405020304" pitchFamily="18" charset="0"/>
              </a:rPr>
              <a:t>Lorette</a:t>
            </a:r>
            <a:r>
              <a:rPr lang="en-US" sz="2000" b="1" dirty="0" smtClean="0">
                <a:effectLst/>
                <a:latin typeface="Comic Sans MS" panose="030F0702030302020204" pitchFamily="66" charset="0"/>
                <a:ea typeface="Calibri" panose="020F0502020204030204" pitchFamily="34" charset="0"/>
                <a:cs typeface="Times New Roman" panose="02020603050405020304" pitchFamily="18" charset="0"/>
              </a:rPr>
              <a:t> will have a good time? </a:t>
            </a:r>
            <a:endParaRPr lang="en-US" sz="2000" b="1" dirty="0" smtClean="0">
              <a:effectLst/>
              <a:latin typeface="Comic Sans MS" panose="030F0702030302020204" pitchFamily="66" charset="0"/>
              <a:ea typeface="Calibri" panose="020F0502020204030204" pitchFamily="34" charset="0"/>
              <a:cs typeface="Times New Roman" panose="02020603050405020304" pitchFamily="18" charset="0"/>
            </a:endParaRPr>
          </a:p>
          <a:p>
            <a:pPr algn="just">
              <a:lnSpc>
                <a:spcPct val="107000"/>
              </a:lnSpc>
              <a:spcAft>
                <a:spcPts val="800"/>
              </a:spcAft>
            </a:pPr>
            <a:endParaRPr lang="en-US" sz="2000" b="1" dirty="0">
              <a:latin typeface="Comic Sans MS" panose="030F0702030302020204" pitchFamily="66" charset="0"/>
              <a:ea typeface="Calibri" panose="020F0502020204030204" pitchFamily="34" charset="0"/>
              <a:cs typeface="Times New Roman" panose="02020603050405020304" pitchFamily="18" charset="0"/>
            </a:endParaRPr>
          </a:p>
          <a:p>
            <a:pPr algn="just">
              <a:lnSpc>
                <a:spcPct val="107000"/>
              </a:lnSpc>
              <a:spcAft>
                <a:spcPts val="800"/>
              </a:spcAft>
            </a:pPr>
            <a:endParaRPr lang="en-US" sz="2000" b="1" dirty="0" smtClean="0">
              <a:effectLst/>
              <a:latin typeface="Comic Sans MS" panose="030F0702030302020204" pitchFamily="66" charset="0"/>
              <a:ea typeface="Calibri" panose="020F0502020204030204" pitchFamily="34" charset="0"/>
              <a:cs typeface="Times New Roman" panose="02020603050405020304" pitchFamily="18" charset="0"/>
            </a:endParaRPr>
          </a:p>
          <a:p>
            <a:pPr algn="just">
              <a:lnSpc>
                <a:spcPct val="107000"/>
              </a:lnSpc>
              <a:spcAft>
                <a:spcPts val="800"/>
              </a:spcAft>
            </a:pPr>
            <a:endParaRPr lang="en-US" sz="2000" b="1" dirty="0">
              <a:latin typeface="Comic Sans MS" panose="030F0702030302020204" pitchFamily="66" charset="0"/>
              <a:ea typeface="Calibri" panose="020F0502020204030204" pitchFamily="34" charset="0"/>
              <a:cs typeface="Times New Roman" panose="02020603050405020304" pitchFamily="18" charset="0"/>
            </a:endParaRPr>
          </a:p>
          <a:p>
            <a:pPr algn="just">
              <a:lnSpc>
                <a:spcPct val="107000"/>
              </a:lnSpc>
              <a:spcAft>
                <a:spcPts val="800"/>
              </a:spcAft>
            </a:pPr>
            <a:endParaRPr lang="en-US" sz="2000" b="1" dirty="0" smtClean="0">
              <a:effectLst/>
              <a:latin typeface="Comic Sans MS" panose="030F0702030302020204" pitchFamily="66" charset="0"/>
              <a:ea typeface="Calibri" panose="020F0502020204030204" pitchFamily="34" charset="0"/>
              <a:cs typeface="Times New Roman" panose="02020603050405020304" pitchFamily="18" charset="0"/>
            </a:endParaRPr>
          </a:p>
          <a:p>
            <a:pPr algn="just">
              <a:lnSpc>
                <a:spcPct val="107000"/>
              </a:lnSpc>
              <a:spcAft>
                <a:spcPts val="800"/>
              </a:spcAft>
            </a:pPr>
            <a:endParaRPr lang="en-US" sz="2000" b="1" dirty="0">
              <a:latin typeface="Comic Sans MS" panose="030F0702030302020204" pitchFamily="66" charset="0"/>
              <a:ea typeface="Calibri" panose="020F0502020204030204" pitchFamily="34" charset="0"/>
              <a:cs typeface="Times New Roman" panose="02020603050405020304" pitchFamily="18" charset="0"/>
            </a:endParaRPr>
          </a:p>
          <a:p>
            <a:pPr algn="just">
              <a:lnSpc>
                <a:spcPct val="107000"/>
              </a:lnSpc>
              <a:spcAft>
                <a:spcPts val="800"/>
              </a:spcAft>
            </a:pPr>
            <a:endParaRPr lang="en-US" sz="2000" b="1" dirty="0" smtClean="0">
              <a:effectLst/>
              <a:latin typeface="Comic Sans MS" panose="030F0702030302020204" pitchFamily="66" charset="0"/>
              <a:ea typeface="Calibri" panose="020F0502020204030204" pitchFamily="34" charset="0"/>
              <a:cs typeface="Times New Roman" panose="02020603050405020304" pitchFamily="18" charset="0"/>
            </a:endParaRPr>
          </a:p>
          <a:p>
            <a:pPr algn="just">
              <a:lnSpc>
                <a:spcPct val="107000"/>
              </a:lnSpc>
              <a:spcAft>
                <a:spcPts val="800"/>
              </a:spcAft>
            </a:pPr>
            <a:endParaRPr lang="en-US" sz="20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766040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Listen </a:t>
            </a:r>
            <a:endParaRPr lang="en-US" dirty="0"/>
          </a:p>
        </p:txBody>
      </p:sp>
      <p:pic>
        <p:nvPicPr>
          <p:cNvPr id="4" name="28 Track 28.wma">
            <a:hlinkClick r:id="" action="ppaction://media"/>
          </p:cNvPr>
          <p:cNvPicPr>
            <a:picLocks noGrp="1" noChangeAspect="1"/>
          </p:cNvPicPr>
          <p:nvPr>
            <p:ph idx="1"/>
            <a:audioFile r:link="rId2"/>
            <p:extLst>
              <p:ext uri="{DAA4B4D4-6D71-4841-9C94-3DE7FCFB9230}">
                <p14:media xmlns:p14="http://schemas.microsoft.com/office/powerpoint/2010/main" r:embed="rId1"/>
              </p:ext>
            </p:extLst>
          </p:nvPr>
        </p:nvPicPr>
        <p:blipFill>
          <a:blip r:embed="rId4"/>
          <a:stretch>
            <a:fillRect/>
          </a:stretch>
        </p:blipFill>
        <p:spPr>
          <a:xfrm>
            <a:off x="5791200" y="3695700"/>
            <a:ext cx="609600" cy="609600"/>
          </a:xfrm>
        </p:spPr>
      </p:pic>
    </p:spTree>
    <p:extLst>
      <p:ext uri="{BB962C8B-B14F-4D97-AF65-F5344CB8AC3E}">
        <p14:creationId xmlns:p14="http://schemas.microsoft.com/office/powerpoint/2010/main" val="1500805480"/>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8575" fill="hold"/>
                                        <p:tgtEl>
                                          <p:spTgt spid="4"/>
                                        </p:tgtEl>
                                      </p:cBhvr>
                                    </p:cmd>
                                  </p:childTnLst>
                                </p:cTn>
                              </p:par>
                            </p:childTnLst>
                          </p:cTn>
                        </p:par>
                      </p:childTnLst>
                    </p:cTn>
                  </p:par>
                </p:childTnLst>
              </p:cTn>
              <p:nextCondLst>
                <p:cond evt="onClick" delay="0">
                  <p:tgtEl>
                    <p:spTgt spid="4"/>
                  </p:tgtEl>
                </p:cond>
              </p:nextCondLst>
            </p:seq>
            <p:audio>
              <p:cMediaNode vol="80000">
                <p:cTn id="7" fill="hold" display="0">
                  <p:stCondLst>
                    <p:cond delay="indefinite"/>
                  </p:stCondLst>
                  <p:endCondLst>
                    <p:cond evt="onStopAudio" delay="0">
                      <p:tgtEl>
                        <p:sldTgt/>
                      </p:tgtEl>
                    </p:cond>
                  </p:endCondLst>
                </p:cTn>
                <p:tgtEl>
                  <p:spTgt spid="4"/>
                </p:tgtEl>
              </p:cMediaNode>
            </p:audio>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4200" y="1320801"/>
            <a:ext cx="11252200" cy="4644413"/>
          </a:xfrm>
          <a:prstGeom prst="rect">
            <a:avLst/>
          </a:prstGeom>
        </p:spPr>
        <p:txBody>
          <a:bodyPr wrap="square">
            <a:spAutoFit/>
          </a:bodyPr>
          <a:lstStyle/>
          <a:p>
            <a:pPr algn="just">
              <a:lnSpc>
                <a:spcPct val="107000"/>
              </a:lnSpc>
              <a:spcAft>
                <a:spcPts val="800"/>
              </a:spcAft>
            </a:pPr>
            <a:r>
              <a:rPr lang="en-US" sz="2400" b="1" dirty="0" smtClean="0">
                <a:solidFill>
                  <a:srgbClr val="FF0000"/>
                </a:solidFill>
                <a:effectLst/>
                <a:latin typeface="Comic Sans MS" panose="030F0702030302020204" pitchFamily="66" charset="0"/>
                <a:ea typeface="Calibri" panose="020F0502020204030204" pitchFamily="34" charset="0"/>
                <a:cs typeface="Times New Roman" panose="02020603050405020304" pitchFamily="18" charset="0"/>
              </a:rPr>
              <a:t>Speaking </a:t>
            </a:r>
            <a:endParaRPr lang="en-US" sz="2400" b="1"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400" dirty="0" smtClean="0">
                <a:effectLst/>
                <a:latin typeface="Comic Sans MS" panose="030F0702030302020204" pitchFamily="66" charset="0"/>
                <a:ea typeface="Calibri" panose="020F0502020204030204" pitchFamily="34" charset="0"/>
                <a:cs typeface="Times New Roman" panose="02020603050405020304" pitchFamily="18" charset="0"/>
              </a:rPr>
              <a:t>Work in groups. Next year, your town is 500 years old. Have a town meeting to plan and prepare a celebration. Discuss this list. Decide what you need and who is in charge of organizing each thing. </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07000"/>
              </a:lnSpc>
              <a:spcBef>
                <a:spcPts val="0"/>
              </a:spcBef>
              <a:spcAft>
                <a:spcPts val="0"/>
              </a:spcAft>
              <a:buFont typeface="Symbol" panose="05050102010706020507" pitchFamily="18" charset="2"/>
              <a:buChar char=""/>
            </a:pPr>
            <a:r>
              <a:rPr lang="en-US" sz="2400" dirty="0" smtClean="0">
                <a:effectLst/>
                <a:latin typeface="Comic Sans MS" panose="030F0702030302020204" pitchFamily="66" charset="0"/>
                <a:ea typeface="Calibri" panose="020F0502020204030204" pitchFamily="34" charset="0"/>
                <a:cs typeface="Times New Roman" panose="02020603050405020304" pitchFamily="18" charset="0"/>
              </a:rPr>
              <a:t>Type of celebration (a party, floats, parade, fireworks)</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07000"/>
              </a:lnSpc>
              <a:spcBef>
                <a:spcPts val="0"/>
              </a:spcBef>
              <a:spcAft>
                <a:spcPts val="0"/>
              </a:spcAft>
              <a:buFont typeface="Symbol" panose="05050102010706020507" pitchFamily="18" charset="2"/>
              <a:buChar char=""/>
            </a:pPr>
            <a:r>
              <a:rPr lang="en-US" sz="2400" dirty="0" smtClean="0">
                <a:effectLst/>
                <a:latin typeface="Comic Sans MS" panose="030F0702030302020204" pitchFamily="66" charset="0"/>
                <a:ea typeface="Calibri" panose="020F0502020204030204" pitchFamily="34" charset="0"/>
                <a:cs typeface="Times New Roman" panose="02020603050405020304" pitchFamily="18" charset="0"/>
              </a:rPr>
              <a:t>Type of food</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07000"/>
              </a:lnSpc>
              <a:spcBef>
                <a:spcPts val="0"/>
              </a:spcBef>
              <a:spcAft>
                <a:spcPts val="0"/>
              </a:spcAft>
              <a:buFont typeface="Symbol" panose="05050102010706020507" pitchFamily="18" charset="2"/>
              <a:buChar char=""/>
            </a:pPr>
            <a:r>
              <a:rPr lang="en-US" sz="2400" dirty="0" smtClean="0">
                <a:effectLst/>
                <a:latin typeface="Comic Sans MS" panose="030F0702030302020204" pitchFamily="66" charset="0"/>
                <a:ea typeface="Calibri" panose="020F0502020204030204" pitchFamily="34" charset="0"/>
                <a:cs typeface="Times New Roman" panose="02020603050405020304" pitchFamily="18" charset="0"/>
              </a:rPr>
              <a:t>Music</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07000"/>
              </a:lnSpc>
              <a:spcBef>
                <a:spcPts val="0"/>
              </a:spcBef>
              <a:spcAft>
                <a:spcPts val="0"/>
              </a:spcAft>
              <a:buFont typeface="Symbol" panose="05050102010706020507" pitchFamily="18" charset="2"/>
              <a:buChar char=""/>
            </a:pPr>
            <a:r>
              <a:rPr lang="en-US" sz="2400" dirty="0" smtClean="0">
                <a:effectLst/>
                <a:latin typeface="Comic Sans MS" panose="030F0702030302020204" pitchFamily="66" charset="0"/>
                <a:ea typeface="Calibri" panose="020F0502020204030204" pitchFamily="34" charset="0"/>
                <a:cs typeface="Times New Roman" panose="02020603050405020304" pitchFamily="18" charset="0"/>
              </a:rPr>
              <a:t>Location, indoors or out</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07000"/>
              </a:lnSpc>
              <a:spcBef>
                <a:spcPts val="0"/>
              </a:spcBef>
              <a:spcAft>
                <a:spcPts val="0"/>
              </a:spcAft>
              <a:buFont typeface="Symbol" panose="05050102010706020507" pitchFamily="18" charset="2"/>
              <a:buChar char=""/>
            </a:pPr>
            <a:r>
              <a:rPr lang="en-US" sz="2400" dirty="0" smtClean="0">
                <a:effectLst/>
                <a:latin typeface="Comic Sans MS" panose="030F0702030302020204" pitchFamily="66" charset="0"/>
                <a:ea typeface="Calibri" panose="020F0502020204030204" pitchFamily="34" charset="0"/>
                <a:cs typeface="Times New Roman" panose="02020603050405020304" pitchFamily="18" charset="0"/>
              </a:rPr>
              <a:t>Date and time</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07000"/>
              </a:lnSpc>
              <a:spcBef>
                <a:spcPts val="0"/>
              </a:spcBef>
              <a:spcAft>
                <a:spcPts val="0"/>
              </a:spcAft>
              <a:buFont typeface="Symbol" panose="05050102010706020507" pitchFamily="18" charset="2"/>
              <a:buChar char=""/>
            </a:pPr>
            <a:r>
              <a:rPr lang="en-US" sz="2400" dirty="0" smtClean="0">
                <a:effectLst/>
                <a:latin typeface="Comic Sans MS" panose="030F0702030302020204" pitchFamily="66" charset="0"/>
                <a:ea typeface="Calibri" panose="020F0502020204030204" pitchFamily="34" charset="0"/>
                <a:cs typeface="Times New Roman" panose="02020603050405020304" pitchFamily="18" charset="0"/>
              </a:rPr>
              <a:t>Items to buy and who will buy them</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07000"/>
              </a:lnSpc>
              <a:spcBef>
                <a:spcPts val="0"/>
              </a:spcBef>
              <a:spcAft>
                <a:spcPts val="800"/>
              </a:spcAft>
              <a:buFont typeface="Symbol" panose="05050102010706020507" pitchFamily="18" charset="2"/>
              <a:buChar char=""/>
            </a:pPr>
            <a:r>
              <a:rPr lang="en-US" sz="2400" dirty="0" smtClean="0">
                <a:effectLst/>
                <a:latin typeface="Comic Sans MS" panose="030F0702030302020204" pitchFamily="66" charset="0"/>
                <a:ea typeface="Calibri" panose="020F0502020204030204" pitchFamily="34" charset="0"/>
                <a:cs typeface="Times New Roman" panose="02020603050405020304" pitchFamily="18" charset="0"/>
              </a:rPr>
              <a:t>Who’s in charge of  what</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855901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573</Words>
  <Application>Microsoft Office PowerPoint</Application>
  <PresentationFormat>Custom</PresentationFormat>
  <Paragraphs>57</Paragraphs>
  <Slides>9</Slides>
  <Notes>0</Notes>
  <HiddenSlides>0</HiddenSlides>
  <MMClips>1</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6B: World Party  </vt:lpstr>
      <vt:lpstr>World Party </vt:lpstr>
      <vt:lpstr>World Party</vt:lpstr>
      <vt:lpstr>PowerPoint Presentation</vt:lpstr>
      <vt:lpstr>PowerPoint Presentation</vt:lpstr>
      <vt:lpstr>PowerPoint Presentation</vt:lpstr>
      <vt:lpstr>PowerPoint Presentation</vt:lpstr>
      <vt:lpstr>Listen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Laila Abu-Sharkh</dc:creator>
  <cp:lastModifiedBy>Noor Al-Shunnaq</cp:lastModifiedBy>
  <cp:revision>11</cp:revision>
  <dcterms:created xsi:type="dcterms:W3CDTF">2020-03-15T21:56:48Z</dcterms:created>
  <dcterms:modified xsi:type="dcterms:W3CDTF">2020-03-16T11:57:38Z</dcterms:modified>
</cp:coreProperties>
</file>