
<file path=[Content_Types].xml><?xml version="1.0" encoding="utf-8"?>
<Types xmlns="http://schemas.openxmlformats.org/package/2006/content-types">
  <Default Extension="png" ContentType="image/png"/>
  <Default Extension="wma" ContentType="audio/x-ms-wm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1" r:id="rId8"/>
    <p:sldId id="264"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606" y="-49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CCB196-C78F-42AF-A828-78FD1F28EE1F}"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96661-3F39-4FF4-91EB-1B3BE9A42235}" type="slidenum">
              <a:rPr lang="en-US" smtClean="0"/>
              <a:t>‹#›</a:t>
            </a:fld>
            <a:endParaRPr lang="en-US"/>
          </a:p>
        </p:txBody>
      </p:sp>
    </p:spTree>
    <p:extLst>
      <p:ext uri="{BB962C8B-B14F-4D97-AF65-F5344CB8AC3E}">
        <p14:creationId xmlns:p14="http://schemas.microsoft.com/office/powerpoint/2010/main" val="145860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CCB196-C78F-42AF-A828-78FD1F28EE1F}"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96661-3F39-4FF4-91EB-1B3BE9A42235}" type="slidenum">
              <a:rPr lang="en-US" smtClean="0"/>
              <a:t>‹#›</a:t>
            </a:fld>
            <a:endParaRPr lang="en-US"/>
          </a:p>
        </p:txBody>
      </p:sp>
    </p:spTree>
    <p:extLst>
      <p:ext uri="{BB962C8B-B14F-4D97-AF65-F5344CB8AC3E}">
        <p14:creationId xmlns:p14="http://schemas.microsoft.com/office/powerpoint/2010/main" val="469491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CCB196-C78F-42AF-A828-78FD1F28EE1F}"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96661-3F39-4FF4-91EB-1B3BE9A42235}" type="slidenum">
              <a:rPr lang="en-US" smtClean="0"/>
              <a:t>‹#›</a:t>
            </a:fld>
            <a:endParaRPr lang="en-US"/>
          </a:p>
        </p:txBody>
      </p:sp>
    </p:spTree>
    <p:extLst>
      <p:ext uri="{BB962C8B-B14F-4D97-AF65-F5344CB8AC3E}">
        <p14:creationId xmlns:p14="http://schemas.microsoft.com/office/powerpoint/2010/main" val="3450272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CCB196-C78F-42AF-A828-78FD1F28EE1F}"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96661-3F39-4FF4-91EB-1B3BE9A42235}" type="slidenum">
              <a:rPr lang="en-US" smtClean="0"/>
              <a:t>‹#›</a:t>
            </a:fld>
            <a:endParaRPr lang="en-US"/>
          </a:p>
        </p:txBody>
      </p:sp>
    </p:spTree>
    <p:extLst>
      <p:ext uri="{BB962C8B-B14F-4D97-AF65-F5344CB8AC3E}">
        <p14:creationId xmlns:p14="http://schemas.microsoft.com/office/powerpoint/2010/main" val="3097410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CCB196-C78F-42AF-A828-78FD1F28EE1F}"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C96661-3F39-4FF4-91EB-1B3BE9A42235}" type="slidenum">
              <a:rPr lang="en-US" smtClean="0"/>
              <a:t>‹#›</a:t>
            </a:fld>
            <a:endParaRPr lang="en-US"/>
          </a:p>
        </p:txBody>
      </p:sp>
    </p:spTree>
    <p:extLst>
      <p:ext uri="{BB962C8B-B14F-4D97-AF65-F5344CB8AC3E}">
        <p14:creationId xmlns:p14="http://schemas.microsoft.com/office/powerpoint/2010/main" val="2896204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CCB196-C78F-42AF-A828-78FD1F28EE1F}"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C96661-3F39-4FF4-91EB-1B3BE9A42235}" type="slidenum">
              <a:rPr lang="en-US" smtClean="0"/>
              <a:t>‹#›</a:t>
            </a:fld>
            <a:endParaRPr lang="en-US"/>
          </a:p>
        </p:txBody>
      </p:sp>
    </p:spTree>
    <p:extLst>
      <p:ext uri="{BB962C8B-B14F-4D97-AF65-F5344CB8AC3E}">
        <p14:creationId xmlns:p14="http://schemas.microsoft.com/office/powerpoint/2010/main" val="33544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CCB196-C78F-42AF-A828-78FD1F28EE1F}" type="datetimeFigureOut">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C96661-3F39-4FF4-91EB-1B3BE9A42235}" type="slidenum">
              <a:rPr lang="en-US" smtClean="0"/>
              <a:t>‹#›</a:t>
            </a:fld>
            <a:endParaRPr lang="en-US"/>
          </a:p>
        </p:txBody>
      </p:sp>
    </p:spTree>
    <p:extLst>
      <p:ext uri="{BB962C8B-B14F-4D97-AF65-F5344CB8AC3E}">
        <p14:creationId xmlns:p14="http://schemas.microsoft.com/office/powerpoint/2010/main" val="825594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CCB196-C78F-42AF-A828-78FD1F28EE1F}" type="datetimeFigureOut">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C96661-3F39-4FF4-91EB-1B3BE9A42235}" type="slidenum">
              <a:rPr lang="en-US" smtClean="0"/>
              <a:t>‹#›</a:t>
            </a:fld>
            <a:endParaRPr lang="en-US"/>
          </a:p>
        </p:txBody>
      </p:sp>
    </p:spTree>
    <p:extLst>
      <p:ext uri="{BB962C8B-B14F-4D97-AF65-F5344CB8AC3E}">
        <p14:creationId xmlns:p14="http://schemas.microsoft.com/office/powerpoint/2010/main" val="35208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CCB196-C78F-42AF-A828-78FD1F28EE1F}" type="datetimeFigureOut">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C96661-3F39-4FF4-91EB-1B3BE9A42235}" type="slidenum">
              <a:rPr lang="en-US" smtClean="0"/>
              <a:t>‹#›</a:t>
            </a:fld>
            <a:endParaRPr lang="en-US"/>
          </a:p>
        </p:txBody>
      </p:sp>
    </p:spTree>
    <p:extLst>
      <p:ext uri="{BB962C8B-B14F-4D97-AF65-F5344CB8AC3E}">
        <p14:creationId xmlns:p14="http://schemas.microsoft.com/office/powerpoint/2010/main" val="2765977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CCB196-C78F-42AF-A828-78FD1F28EE1F}"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C96661-3F39-4FF4-91EB-1B3BE9A42235}" type="slidenum">
              <a:rPr lang="en-US" smtClean="0"/>
              <a:t>‹#›</a:t>
            </a:fld>
            <a:endParaRPr lang="en-US"/>
          </a:p>
        </p:txBody>
      </p:sp>
    </p:spTree>
    <p:extLst>
      <p:ext uri="{BB962C8B-B14F-4D97-AF65-F5344CB8AC3E}">
        <p14:creationId xmlns:p14="http://schemas.microsoft.com/office/powerpoint/2010/main" val="2461588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CCB196-C78F-42AF-A828-78FD1F28EE1F}"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C96661-3F39-4FF4-91EB-1B3BE9A42235}" type="slidenum">
              <a:rPr lang="en-US" smtClean="0"/>
              <a:t>‹#›</a:t>
            </a:fld>
            <a:endParaRPr lang="en-US"/>
          </a:p>
        </p:txBody>
      </p:sp>
    </p:spTree>
    <p:extLst>
      <p:ext uri="{BB962C8B-B14F-4D97-AF65-F5344CB8AC3E}">
        <p14:creationId xmlns:p14="http://schemas.microsoft.com/office/powerpoint/2010/main" val="3554097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CCB196-C78F-42AF-A828-78FD1F28EE1F}" type="datetimeFigureOut">
              <a:rPr lang="en-US" smtClean="0"/>
              <a:t>3/16/2020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C96661-3F39-4FF4-91EB-1B3BE9A42235}" type="slidenum">
              <a:rPr lang="en-US" smtClean="0"/>
              <a:t>‹#›</a:t>
            </a:fld>
            <a:endParaRPr lang="en-US"/>
          </a:p>
        </p:txBody>
      </p:sp>
    </p:spTree>
    <p:extLst>
      <p:ext uri="{BB962C8B-B14F-4D97-AF65-F5344CB8AC3E}">
        <p14:creationId xmlns:p14="http://schemas.microsoft.com/office/powerpoint/2010/main" val="4149136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ma"/><Relationship Id="rId1" Type="http://schemas.microsoft.com/office/2007/relationships/media" Target="../media/media1.wma"/><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latin typeface="Comic Sans MS" panose="030F0702030302020204" pitchFamily="66" charset="0"/>
              </a:rPr>
              <a:t>6B: World Party </a:t>
            </a:r>
            <a:r>
              <a:rPr lang="en-US" dirty="0" smtClean="0">
                <a:latin typeface="Comic Sans MS" panose="030F0702030302020204" pitchFamily="66" charset="0"/>
              </a:rPr>
              <a:t/>
            </a:r>
            <a:br>
              <a:rPr lang="en-US" dirty="0" smtClean="0">
                <a:latin typeface="Comic Sans MS" panose="030F0702030302020204" pitchFamily="66" charset="0"/>
              </a:rPr>
            </a:br>
            <a:endParaRPr lang="en-US" dirty="0">
              <a:latin typeface="Comic Sans MS" panose="030F0702030302020204" pitchFamily="66"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89760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latin typeface="Comic Sans MS" panose="030F0702030302020204" pitchFamily="66" charset="0"/>
              </a:rPr>
              <a:t>World Party </a:t>
            </a:r>
            <a:endParaRPr lang="en-US" b="1" dirty="0">
              <a:solidFill>
                <a:srgbClr val="FF0000"/>
              </a:solidFill>
              <a:latin typeface="Comic Sans MS" panose="030F0702030302020204" pitchFamily="66" charset="0"/>
            </a:endParaRPr>
          </a:p>
        </p:txBody>
      </p:sp>
      <p:sp>
        <p:nvSpPr>
          <p:cNvPr id="3" name="Content Placeholder 2"/>
          <p:cNvSpPr>
            <a:spLocks noGrp="1"/>
          </p:cNvSpPr>
          <p:nvPr>
            <p:ph idx="1"/>
          </p:nvPr>
        </p:nvSpPr>
        <p:spPr/>
        <p:txBody>
          <a:bodyPr>
            <a:normAutofit/>
          </a:bodyPr>
          <a:lstStyle/>
          <a:p>
            <a:pPr marL="0" indent="0" algn="ctr">
              <a:buNone/>
            </a:pPr>
            <a:r>
              <a:rPr lang="en-US" b="1" u="sng" dirty="0" smtClean="0">
                <a:latin typeface="Comic Sans MS" panose="030F0702030302020204" pitchFamily="66" charset="0"/>
              </a:rPr>
              <a:t>Activate Your Knowledge</a:t>
            </a:r>
          </a:p>
          <a:p>
            <a:pPr marL="0" indent="0" algn="ctr">
              <a:buNone/>
            </a:pPr>
            <a:endParaRPr lang="en-US" b="1" u="sng" dirty="0">
              <a:latin typeface="Comic Sans MS" panose="030F0702030302020204" pitchFamily="66" charset="0"/>
            </a:endParaRPr>
          </a:p>
          <a:p>
            <a:pPr marL="0" indent="0" algn="ctr">
              <a:buNone/>
            </a:pPr>
            <a:endParaRPr lang="en-US" dirty="0" smtClean="0">
              <a:latin typeface="Comic Sans MS" panose="030F0702030302020204" pitchFamily="66" charset="0"/>
            </a:endParaRPr>
          </a:p>
          <a:p>
            <a:pPr marL="0" indent="0" algn="ctr">
              <a:buNone/>
            </a:pPr>
            <a:r>
              <a:rPr lang="en-US" b="1" dirty="0" smtClean="0">
                <a:latin typeface="Comic Sans MS" panose="030F0702030302020204" pitchFamily="66" charset="0"/>
              </a:rPr>
              <a:t>What events do you celebrate in your country? Are there parties? </a:t>
            </a:r>
            <a:endParaRPr lang="en-US" dirty="0" smtClean="0">
              <a:latin typeface="Comic Sans MS" panose="030F0702030302020204" pitchFamily="66" charset="0"/>
            </a:endParaRPr>
          </a:p>
          <a:p>
            <a:pPr algn="ctr"/>
            <a:endParaRPr lang="en-US" dirty="0">
              <a:latin typeface="Comic Sans MS" panose="030F0702030302020204" pitchFamily="66" charset="0"/>
            </a:endParaRPr>
          </a:p>
        </p:txBody>
      </p:sp>
    </p:spTree>
    <p:extLst>
      <p:ext uri="{BB962C8B-B14F-4D97-AF65-F5344CB8AC3E}">
        <p14:creationId xmlns:p14="http://schemas.microsoft.com/office/powerpoint/2010/main" val="263071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latin typeface="Comic Sans MS" panose="030F0702030302020204" pitchFamily="66" charset="0"/>
              </a:rPr>
              <a:t>World Party</a:t>
            </a:r>
            <a:endParaRPr lang="en-US" b="1" dirty="0">
              <a:solidFill>
                <a:srgbClr val="FF0000"/>
              </a:solidFill>
              <a:latin typeface="Comic Sans MS" panose="030F0702030302020204" pitchFamily="66" charset="0"/>
            </a:endParaRPr>
          </a:p>
        </p:txBody>
      </p:sp>
      <p:sp>
        <p:nvSpPr>
          <p:cNvPr id="3" name="Content Placeholder 2"/>
          <p:cNvSpPr>
            <a:spLocks noGrp="1"/>
          </p:cNvSpPr>
          <p:nvPr>
            <p:ph idx="1"/>
          </p:nvPr>
        </p:nvSpPr>
        <p:spPr/>
        <p:txBody>
          <a:bodyPr/>
          <a:lstStyle/>
          <a:p>
            <a:pPr marL="0" indent="0">
              <a:buNone/>
            </a:pPr>
            <a:r>
              <a:rPr lang="en-US" b="1" dirty="0" smtClean="0">
                <a:latin typeface="Comic Sans MS" panose="030F0702030302020204" pitchFamily="66" charset="0"/>
              </a:rPr>
              <a:t>Look </a:t>
            </a:r>
            <a:r>
              <a:rPr lang="en-US" b="1" dirty="0">
                <a:latin typeface="Comic Sans MS" panose="030F0702030302020204" pitchFamily="66" charset="0"/>
              </a:rPr>
              <a:t>at the first paragraph of the article. Why is Mardi Gras called a “World Party”?</a:t>
            </a:r>
            <a:endParaRPr lang="en-US" dirty="0">
              <a:latin typeface="Comic Sans MS" panose="030F0702030302020204" pitchFamily="66" charset="0"/>
            </a:endParaRPr>
          </a:p>
          <a:p>
            <a:pPr marL="0" indent="0" algn="ctr">
              <a:buNone/>
            </a:pPr>
            <a:r>
              <a:rPr lang="en-US" b="1" dirty="0">
                <a:latin typeface="Comic Sans MS" panose="030F0702030302020204" pitchFamily="66" charset="0"/>
              </a:rPr>
              <a:t>World Party</a:t>
            </a:r>
            <a:endParaRPr lang="en-US" dirty="0">
              <a:latin typeface="Comic Sans MS" panose="030F0702030302020204" pitchFamily="66" charset="0"/>
            </a:endParaRPr>
          </a:p>
          <a:p>
            <a:pPr marL="0" indent="0">
              <a:buNone/>
            </a:pPr>
            <a:r>
              <a:rPr lang="en-US" b="1" dirty="0">
                <a:latin typeface="Comic Sans MS" panose="030F0702030302020204" pitchFamily="66" charset="0"/>
              </a:rPr>
              <a:t>People in different countries celebrate Mardi Gras with live music, costumes, fireworks, parades, and lots of good food. These are the most famous celebrations. </a:t>
            </a:r>
            <a:endParaRPr lang="en-US" dirty="0">
              <a:latin typeface="Comic Sans MS" panose="030F0702030302020204" pitchFamily="66" charset="0"/>
            </a:endParaRPr>
          </a:p>
          <a:p>
            <a:endParaRPr lang="en-US" dirty="0"/>
          </a:p>
        </p:txBody>
      </p:sp>
    </p:spTree>
    <p:extLst>
      <p:ext uri="{BB962C8B-B14F-4D97-AF65-F5344CB8AC3E}">
        <p14:creationId xmlns:p14="http://schemas.microsoft.com/office/powerpoint/2010/main" val="4181532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35712"/>
            <a:ext cx="11645900" cy="6947158"/>
          </a:xfrm>
          <a:prstGeom prst="rect">
            <a:avLst/>
          </a:prstGeom>
        </p:spPr>
        <p:txBody>
          <a:bodyPr wrap="square">
            <a:spAutoFit/>
          </a:bodyPr>
          <a:lstStyle/>
          <a:p>
            <a:pPr algn="just">
              <a:lnSpc>
                <a:spcPct val="107000"/>
              </a:lnSpc>
              <a:spcAft>
                <a:spcPts val="800"/>
              </a:spcAft>
            </a:pPr>
            <a:r>
              <a:rPr lang="en-US" b="1" dirty="0" smtClean="0">
                <a:effectLst/>
                <a:latin typeface="Comic Sans MS" panose="030F0702030302020204" pitchFamily="66" charset="0"/>
                <a:ea typeface="Calibri" panose="020F0502020204030204" pitchFamily="34" charset="0"/>
                <a:cs typeface="Times New Roman" panose="02020603050405020304" pitchFamily="18" charset="0"/>
              </a:rPr>
              <a:t>Read the article, then answer the following questions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en-US" b="1" dirty="0" smtClean="0">
              <a:effectLst/>
              <a:latin typeface="Comic Sans MS" panose="030F0702030302020204" pitchFamily="66" charset="0"/>
              <a:ea typeface="Calibri" panose="020F0502020204030204" pitchFamily="34" charset="0"/>
              <a:cs typeface="Times New Roman" panose="02020603050405020304" pitchFamily="18" charset="0"/>
            </a:endParaRPr>
          </a:p>
          <a:p>
            <a:pPr algn="ctr">
              <a:lnSpc>
                <a:spcPct val="107000"/>
              </a:lnSpc>
              <a:spcAft>
                <a:spcPts val="800"/>
              </a:spcAft>
            </a:pPr>
            <a:r>
              <a:rPr lang="en-US" b="1" dirty="0" smtClean="0">
                <a:solidFill>
                  <a:srgbClr val="FF0000"/>
                </a:solidFill>
                <a:latin typeface="Comic Sans MS" panose="030F0702030302020204" pitchFamily="66" charset="0"/>
                <a:ea typeface="Calibri" panose="020F0502020204030204" pitchFamily="34" charset="0"/>
                <a:cs typeface="Times New Roman" panose="02020603050405020304" pitchFamily="18" charset="0"/>
              </a:rPr>
              <a:t>World Party </a:t>
            </a:r>
            <a:endParaRPr lang="en-US" b="1" dirty="0">
              <a:solidFill>
                <a:srgbClr val="FF0000"/>
              </a:solidFill>
              <a:latin typeface="Comic Sans MS" panose="030F0702030302020204" pitchFamily="66"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New Orleans, US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Small parties for Mardi Gras began in the 1700s, and by the 1800s, they were huge events with masks, costumes, and jazz bands, Visitors can enjoy “King Cake”, with its gold, purple, and green decorations.</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Venice, Italy</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Mardi Gras is called </a:t>
            </a:r>
            <a:r>
              <a:rPr lang="en-US" sz="2000" b="1" dirty="0" err="1" smtClean="0">
                <a:effectLst/>
                <a:latin typeface="Comic Sans MS" panose="030F0702030302020204" pitchFamily="66" charset="0"/>
                <a:ea typeface="Calibri" panose="020F0502020204030204" pitchFamily="34" charset="0"/>
                <a:cs typeface="Times New Roman" panose="02020603050405020304" pitchFamily="18" charset="0"/>
              </a:rPr>
              <a:t>Carnevale</a:t>
            </a: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 in this beautiful city. The first celebrations were in the 11</a:t>
            </a:r>
            <a:r>
              <a:rPr lang="en-US" sz="2000" b="1" baseline="30000" dirty="0" smtClean="0">
                <a:effectLst/>
                <a:latin typeface="Comic Sans MS" panose="030F0702030302020204" pitchFamily="66" charset="0"/>
                <a:ea typeface="Calibri" panose="020F0502020204030204" pitchFamily="34" charset="0"/>
                <a:cs typeface="Times New Roman" panose="02020603050405020304" pitchFamily="18" charset="0"/>
              </a:rPr>
              <a:t>th</a:t>
            </a: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 century, and you can still enjoy the costumes, candles, and fireworks at night from a gondola in Venice’s canals. </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Rio de Janeiro, Brazil</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The world famous parades started in the mid-1800s with decorated floats and thousands of people dancing to samba. People eat the famous meat and bean stew called </a:t>
            </a:r>
            <a:r>
              <a:rPr lang="en-US" sz="2000" b="1" i="1" dirty="0" err="1" smtClean="0">
                <a:effectLst/>
                <a:latin typeface="Comic Sans MS" panose="030F0702030302020204" pitchFamily="66" charset="0"/>
                <a:ea typeface="Calibri" panose="020F0502020204030204" pitchFamily="34" charset="0"/>
                <a:cs typeface="Times New Roman" panose="02020603050405020304" pitchFamily="18" charset="0"/>
              </a:rPr>
              <a:t>feijoada</a:t>
            </a:r>
            <a:r>
              <a:rPr lang="en-US" sz="2000" b="1" i="1" dirty="0" smtClean="0">
                <a:effectLst/>
                <a:latin typeface="Comic Sans MS" panose="030F0702030302020204" pitchFamily="66" charset="0"/>
                <a:ea typeface="Calibri" panose="020F0502020204030204" pitchFamily="34"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Port-of-Spain, Trinidad</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The French landed here in the 18</a:t>
            </a:r>
            <a:r>
              <a:rPr lang="en-US" sz="2000" b="1" baseline="30000" dirty="0" smtClean="0">
                <a:effectLst/>
                <a:latin typeface="Comic Sans MS" panose="030F0702030302020204" pitchFamily="66" charset="0"/>
                <a:ea typeface="Calibri" panose="020F0502020204030204" pitchFamily="34" charset="0"/>
                <a:cs typeface="Times New Roman" panose="02020603050405020304" pitchFamily="18" charset="0"/>
              </a:rPr>
              <a:t>th</a:t>
            </a: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 century and brought Mardi Gras with them. From morning to midnight, everyone enjoys the parties and concerts with the famous steel drums. </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37187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8500" y="1826984"/>
            <a:ext cx="8534400" cy="3656450"/>
          </a:xfrm>
          <a:prstGeom prst="rect">
            <a:avLst/>
          </a:prstGeom>
        </p:spPr>
        <p:txBody>
          <a:bodyPr wrap="square">
            <a:spAutoFit/>
          </a:bodyPr>
          <a:lstStyle/>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Read the article, then match the sentences (1- 6) to the place described.</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1. There were no Mardi Gras celebrations here before the mid- 1800s.</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2. It has the oldest celebration.</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3. One type of food is decorated with different colors. </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4. One type of musical instrument is especially important.</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4. One type of music is especially important. </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5. People can travel to the party.</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23314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861926"/>
            <a:ext cx="11264900" cy="3246081"/>
          </a:xfrm>
          <a:prstGeom prst="rect">
            <a:avLst/>
          </a:prstGeom>
        </p:spPr>
        <p:txBody>
          <a:bodyPr wrap="square">
            <a:spAutoFit/>
          </a:bodyPr>
          <a:lstStyle/>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Find words in the article for the pictures in your textbook – page 72</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5. Working in groups, describe your favorite festival or celebration. Think about these things. </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History: When and why did it begin?</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Traditional Food: Is there any special festival food?</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Clothes: Do people wear special costumes or masks?</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Parades: Do people walk around the streets or ride on floats? Do you have fireworks in the evenings?</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800"/>
              </a:spcAft>
              <a:buFont typeface="Symbol" panose="05050102010706020507" pitchFamily="18" charset="2"/>
              <a:buChar char=""/>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Live Music: Is music important? If so, what kind? </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75228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01366"/>
            <a:ext cx="9963150" cy="6036524"/>
          </a:xfrm>
          <a:prstGeom prst="rect">
            <a:avLst/>
          </a:prstGeom>
        </p:spPr>
        <p:txBody>
          <a:bodyPr wrap="square">
            <a:spAutoFit/>
          </a:bodyPr>
          <a:lstStyle/>
          <a:p>
            <a:pPr algn="just">
              <a:lnSpc>
                <a:spcPct val="107000"/>
              </a:lnSpc>
              <a:spcAft>
                <a:spcPts val="800"/>
              </a:spcAft>
            </a:pPr>
            <a:r>
              <a:rPr lang="en-US" sz="2000" b="1" dirty="0" smtClean="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Listening</a:t>
            </a: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 </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Listen to a news item about Mardi Gras. Where is the presenter?</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Listen again and answer the questions with Yes or No</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1- Are a lot of people going to come?</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2- Is the woman riding on the float alone?</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3- Is she wearing her mask at the start?</a:t>
            </a:r>
            <a:endParaRPr lang="en-US" sz="2000" b="1"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4-Does the reporter think </a:t>
            </a:r>
            <a:r>
              <a:rPr lang="en-US" sz="2000" b="1" dirty="0" err="1" smtClean="0">
                <a:effectLst/>
                <a:latin typeface="Comic Sans MS" panose="030F0702030302020204" pitchFamily="66" charset="0"/>
                <a:ea typeface="Calibri" panose="020F0502020204030204" pitchFamily="34" charset="0"/>
                <a:cs typeface="Times New Roman" panose="02020603050405020304" pitchFamily="18" charset="0"/>
              </a:rPr>
              <a:t>Lorette</a:t>
            </a:r>
            <a:r>
              <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rPr>
              <a:t> will have a good time? </a:t>
            </a:r>
            <a:endPar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2000" b="1" dirty="0">
              <a:latin typeface="Comic Sans MS" panose="030F0702030302020204" pitchFamily="66"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2000" b="1" dirty="0">
              <a:latin typeface="Comic Sans MS" panose="030F0702030302020204" pitchFamily="66"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2000" b="1" dirty="0">
              <a:latin typeface="Comic Sans MS" panose="030F0702030302020204" pitchFamily="66"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2000" b="1" dirty="0" smtClean="0">
              <a:effectLst/>
              <a:latin typeface="Comic Sans MS" panose="030F0702030302020204" pitchFamily="66"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76604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Listen </a:t>
            </a:r>
            <a:endParaRPr lang="en-US" dirty="0"/>
          </a:p>
        </p:txBody>
      </p:sp>
      <p:pic>
        <p:nvPicPr>
          <p:cNvPr id="4" name="28 Track 28.wma">
            <a:hlinkClick r:id="" action="ppaction://media"/>
          </p:cNvPr>
          <p:cNvPicPr>
            <a:picLocks noGrp="1" noChangeAspect="1"/>
          </p:cNvPicPr>
          <p:nvPr>
            <p:ph idx="1"/>
            <a:audioFile r:link="rId2"/>
            <p:extLst>
              <p:ext uri="{DAA4B4D4-6D71-4841-9C94-3DE7FCFB9230}">
                <p14:media xmlns:p14="http://schemas.microsoft.com/office/powerpoint/2010/main" r:embed="rId1"/>
              </p:ext>
            </p:extLst>
          </p:nvPr>
        </p:nvPicPr>
        <p:blipFill>
          <a:blip r:embed="rId4"/>
          <a:stretch>
            <a:fillRect/>
          </a:stretch>
        </p:blipFill>
        <p:spPr>
          <a:xfrm>
            <a:off x="5791200" y="3695700"/>
            <a:ext cx="609600" cy="609600"/>
          </a:xfrm>
        </p:spPr>
      </p:pic>
    </p:spTree>
    <p:extLst>
      <p:ext uri="{BB962C8B-B14F-4D97-AF65-F5344CB8AC3E}">
        <p14:creationId xmlns:p14="http://schemas.microsoft.com/office/powerpoint/2010/main" val="150080548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8575"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4200" y="1320801"/>
            <a:ext cx="11252200" cy="4644413"/>
          </a:xfrm>
          <a:prstGeom prst="rect">
            <a:avLst/>
          </a:prstGeom>
        </p:spPr>
        <p:txBody>
          <a:bodyPr wrap="square">
            <a:spAutoFit/>
          </a:bodyPr>
          <a:lstStyle/>
          <a:p>
            <a:pPr algn="just">
              <a:lnSpc>
                <a:spcPct val="107000"/>
              </a:lnSpc>
              <a:spcAft>
                <a:spcPts val="800"/>
              </a:spcAft>
            </a:pPr>
            <a:r>
              <a:rPr lang="en-US" sz="2400" b="1" dirty="0" smtClean="0">
                <a:solidFill>
                  <a:srgbClr val="FF0000"/>
                </a:solidFill>
                <a:effectLst/>
                <a:latin typeface="Comic Sans MS" panose="030F0702030302020204" pitchFamily="66" charset="0"/>
                <a:ea typeface="Calibri" panose="020F0502020204030204" pitchFamily="34" charset="0"/>
                <a:cs typeface="Times New Roman" panose="02020603050405020304" pitchFamily="18" charset="0"/>
              </a:rPr>
              <a:t>Speaking </a:t>
            </a:r>
            <a:endParaRPr lang="en-US" sz="2400" b="1"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400" dirty="0" smtClean="0">
                <a:effectLst/>
                <a:latin typeface="Comic Sans MS" panose="030F0702030302020204" pitchFamily="66" charset="0"/>
                <a:ea typeface="Calibri" panose="020F0502020204030204" pitchFamily="34" charset="0"/>
                <a:cs typeface="Times New Roman" panose="02020603050405020304" pitchFamily="18" charset="0"/>
              </a:rPr>
              <a:t>Work in groups. Next year, your town is 500 years old. Have a town meeting to plan and prepare a celebration. Discuss this list. Decide what you need and who is in charge of organizing each thing. </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400" dirty="0" smtClean="0">
                <a:effectLst/>
                <a:latin typeface="Comic Sans MS" panose="030F0702030302020204" pitchFamily="66" charset="0"/>
                <a:ea typeface="Calibri" panose="020F0502020204030204" pitchFamily="34" charset="0"/>
                <a:cs typeface="Times New Roman" panose="02020603050405020304" pitchFamily="18" charset="0"/>
              </a:rPr>
              <a:t>Type of celebration (a party, floats, parade, fireworks)</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400" dirty="0" smtClean="0">
                <a:effectLst/>
                <a:latin typeface="Comic Sans MS" panose="030F0702030302020204" pitchFamily="66" charset="0"/>
                <a:ea typeface="Calibri" panose="020F0502020204030204" pitchFamily="34" charset="0"/>
                <a:cs typeface="Times New Roman" panose="02020603050405020304" pitchFamily="18" charset="0"/>
              </a:rPr>
              <a:t>Type of food</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400" dirty="0" smtClean="0">
                <a:effectLst/>
                <a:latin typeface="Comic Sans MS" panose="030F0702030302020204" pitchFamily="66" charset="0"/>
                <a:ea typeface="Calibri" panose="020F0502020204030204" pitchFamily="34" charset="0"/>
                <a:cs typeface="Times New Roman" panose="02020603050405020304" pitchFamily="18" charset="0"/>
              </a:rPr>
              <a:t>Music</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400" dirty="0" smtClean="0">
                <a:effectLst/>
                <a:latin typeface="Comic Sans MS" panose="030F0702030302020204" pitchFamily="66" charset="0"/>
                <a:ea typeface="Calibri" panose="020F0502020204030204" pitchFamily="34" charset="0"/>
                <a:cs typeface="Times New Roman" panose="02020603050405020304" pitchFamily="18" charset="0"/>
              </a:rPr>
              <a:t>Location, indoors or out</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400" dirty="0" smtClean="0">
                <a:effectLst/>
                <a:latin typeface="Comic Sans MS" panose="030F0702030302020204" pitchFamily="66" charset="0"/>
                <a:ea typeface="Calibri" panose="020F0502020204030204" pitchFamily="34" charset="0"/>
                <a:cs typeface="Times New Roman" panose="02020603050405020304" pitchFamily="18" charset="0"/>
              </a:rPr>
              <a:t>Date and time</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2400" dirty="0" smtClean="0">
                <a:effectLst/>
                <a:latin typeface="Comic Sans MS" panose="030F0702030302020204" pitchFamily="66" charset="0"/>
                <a:ea typeface="Calibri" panose="020F0502020204030204" pitchFamily="34" charset="0"/>
                <a:cs typeface="Times New Roman" panose="02020603050405020304" pitchFamily="18" charset="0"/>
              </a:rPr>
              <a:t>Items to buy and who will buy them</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Bef>
                <a:spcPts val="0"/>
              </a:spcBef>
              <a:spcAft>
                <a:spcPts val="800"/>
              </a:spcAft>
              <a:buFont typeface="Symbol" panose="05050102010706020507" pitchFamily="18" charset="2"/>
              <a:buChar char=""/>
            </a:pPr>
            <a:r>
              <a:rPr lang="en-US" sz="2400" dirty="0" smtClean="0">
                <a:effectLst/>
                <a:latin typeface="Comic Sans MS" panose="030F0702030302020204" pitchFamily="66" charset="0"/>
                <a:ea typeface="Calibri" panose="020F0502020204030204" pitchFamily="34" charset="0"/>
                <a:cs typeface="Times New Roman" panose="02020603050405020304" pitchFamily="18" charset="0"/>
              </a:rPr>
              <a:t>Who’s in charge of  what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855901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573</Words>
  <Application>Microsoft Office PowerPoint</Application>
  <PresentationFormat>Custom</PresentationFormat>
  <Paragraphs>57</Paragraphs>
  <Slides>9</Slides>
  <Notes>0</Notes>
  <HiddenSlides>0</HiddenSlides>
  <MMClips>1</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6B: World Party  </vt:lpstr>
      <vt:lpstr>World Party </vt:lpstr>
      <vt:lpstr>World Party</vt:lpstr>
      <vt:lpstr>PowerPoint Presentation</vt:lpstr>
      <vt:lpstr>PowerPoint Presentation</vt:lpstr>
      <vt:lpstr>PowerPoint Presentation</vt:lpstr>
      <vt:lpstr>PowerPoint Presentation</vt:lpstr>
      <vt:lpstr>Listen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Laila Abu-Sharkh</dc:creator>
  <cp:lastModifiedBy>Noor Al-Shunnaq</cp:lastModifiedBy>
  <cp:revision>11</cp:revision>
  <dcterms:created xsi:type="dcterms:W3CDTF">2020-03-15T21:56:48Z</dcterms:created>
  <dcterms:modified xsi:type="dcterms:W3CDTF">2020-03-16T11:57:38Z</dcterms:modified>
</cp:coreProperties>
</file>